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B5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2364E-FDDD-2502-29BA-7B9FAFA6E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773D7-17A2-38CF-FCC7-C955A77234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C8590-DAB4-747C-E024-8815E5636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5F2E5-2008-68B6-9497-8906F3028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F4A96-C552-364B-CB21-5E02D27AB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715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5DD81-8019-7BDB-70D7-900D5D4DD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3BCE25-0522-05E0-4777-5BEA2CC03F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4EEA37-CFEA-7F5B-EA11-2FD15E894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C85CF-17BF-414F-72F5-7FEAE13ED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00606-76B2-BEAC-DA3B-84C160BFF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175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AEDDC0-8C9E-6454-620E-B741260710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090EE8-1769-FD5F-D184-00583D0317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C48DD-DEF6-9B14-B9D1-07CC15683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838AD-0824-52CE-46DE-6B39534C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A4FFC-CAFA-37E3-B677-DAAB09C0D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881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EE093-0BE5-D429-2834-0C9B81AC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01106-21AF-17BE-357E-D255BDFBF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2EE44-B31E-656F-5B9C-F17432DD4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42F4B-8216-BDED-7DC7-A7DB670B4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0D9ED-0399-EA4E-C4B2-3D0EB006F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2534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0F562-F08D-4DE0-4CE3-044BD8CCC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4371D0-40A7-0EB6-2C7D-7E989767C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98479-EC91-07EC-B201-C1C98532A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CBF10-1CCC-8953-2AD1-B33668040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D4000-087A-2E4F-ADAB-5DB1AF417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0997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49652-1479-C1B8-0128-9CD1501A1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B0E40-1922-271C-ABF4-4CCAE76CC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6591C1-45C4-CE2A-A7F0-B6E26F91E4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04D33-1E58-D938-2760-4305E601C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A21B57-6CFE-B66D-5852-6C76A9359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C8972-5451-D93B-CF76-1E71B0D21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6062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D660D-CC84-9663-099A-DF212E5A2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D4E937-4940-9C8F-0754-99FBB2169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83524D-ED22-4656-13E8-39B952DE51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469B55-BC69-3231-02F2-B1949EBEA0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89A88F-B4B1-6334-5C8D-22878450B2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F9E4B2-361F-0BC8-DEF5-6ADDD5E46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55699E-DCC6-FD23-21F1-BD22FF6E8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AD31F0-08A1-823A-F739-A73D8E5DB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651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F4821-0B2E-E2B4-00D1-721D3DE76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489841-6F89-1E57-811B-AFA028638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664919-AF93-49CA-4DB1-217D5FEF7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D84068-215A-46D1-44ED-5772F9CE1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11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E84D01-3E7D-5DB4-0013-43C01FD02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802E25-3020-B2E5-B78A-741F87E1D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233FB6-618A-99A3-B571-975CB739C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8643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63827-B0C3-E053-B815-F924B5E63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64D02-5C09-C555-69C8-4C6F0B873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E4D81-7A8D-013C-96EC-1C00C2AC8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403D9-D31B-9586-84DF-DD8DFF40C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366194-B676-1A3E-7628-2BC56EEA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9086D-F72E-6545-3408-87AD637AA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704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02C58-018D-FFDA-91FF-7D2320DB2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985F71-01D5-9D05-81AD-B5191575A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C40AAF-35E0-5FEC-F6BB-6F3BF4E37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984C2-1240-19C2-3978-A83DD0444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8366F-9FC5-3167-B886-4722AEA68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1DE942-5BCC-24A1-DE8F-EE2AFA55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33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F3326E-5CE9-3515-C584-0C3A9ABA8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04E5BD-8A12-9CF8-999F-34A565F52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FFAB5-949F-1082-74F2-425307DA5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992EC-7AF3-4B27-A59F-D93DDBDDFFD5}" type="datetimeFigureOut">
              <a:rPr lang="en-AU" smtClean="0"/>
              <a:t>16/10/2025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D9425-3D7B-03D2-4C7C-50D4E3E12F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A3F5D-9AB6-7C80-763D-830B4E3059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38ECC-0229-4B74-BF64-DA1A4A3F6F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4261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B5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BC2C4-3E3F-99E0-41BC-02EF55579F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717" y="304955"/>
            <a:ext cx="12192000" cy="1501567"/>
          </a:xfrm>
        </p:spPr>
        <p:txBody>
          <a:bodyPr>
            <a:normAutofit fontScale="90000"/>
          </a:bodyPr>
          <a:lstStyle/>
          <a:p>
            <a:r>
              <a:rPr lang="en-US" sz="7300" b="1" dirty="0" err="1">
                <a:solidFill>
                  <a:schemeClr val="bg1"/>
                </a:solidFill>
                <a:latin typeface="Helvetica Neue" panose="02000603050000020004" pitchFamily="50" charset="-52"/>
              </a:rPr>
              <a:t>Mycoremediation</a:t>
            </a:r>
            <a:r>
              <a:rPr lang="en-US" sz="7300" b="1" dirty="0">
                <a:solidFill>
                  <a:schemeClr val="bg1"/>
                </a:solidFill>
                <a:latin typeface="Helvetica Neue" panose="02000603050000020004" pitchFamily="50" charset="-52"/>
              </a:rPr>
              <a:t> Solutions: </a:t>
            </a:r>
            <a:br>
              <a:rPr lang="en-US" sz="9600" b="1" dirty="0">
                <a:solidFill>
                  <a:schemeClr val="bg1"/>
                </a:solidFill>
                <a:latin typeface="Helvetica Neue" panose="02000603050000020004" pitchFamily="50" charset="-52"/>
              </a:rPr>
            </a:br>
            <a:r>
              <a:rPr lang="en-US" sz="2200" dirty="0">
                <a:solidFill>
                  <a:schemeClr val="bg1"/>
                </a:solidFill>
                <a:latin typeface="Helvetica Neue" panose="02000603050000020004" pitchFamily="50" charset="-52"/>
              </a:rPr>
              <a:t>Revolutionary Fungal Technology for England’s Water Crisis</a:t>
            </a:r>
            <a:endParaRPr lang="en-US" sz="2200" dirty="0">
              <a:latin typeface="Helvetica Neue" panose="02000603050000020004" pitchFamily="50" charset="-5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2AE40-6E7B-1E8C-35E0-DFDC9573F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374453"/>
            <a:ext cx="12199717" cy="128807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latin typeface="Helvetica Neue" panose="02000603050000020004" pitchFamily="50" charset="-52"/>
              </a:rPr>
              <a:t>Meow-Ludo Meow-Meow &amp; Krish Patel</a:t>
            </a:r>
          </a:p>
          <a:p>
            <a:r>
              <a:rPr lang="en-US" b="1" dirty="0">
                <a:solidFill>
                  <a:srgbClr val="58B5E8"/>
                </a:solidFill>
                <a:latin typeface="Helvetica Neue" panose="02000603050000020004" pitchFamily="50" charset="-52"/>
              </a:rPr>
              <a:t>Pilot Project Proposal: </a:t>
            </a:r>
            <a:r>
              <a:rPr lang="en-US" dirty="0">
                <a:latin typeface="Helvetica Neue" panose="02000603050000020004" pitchFamily="50" charset="-52"/>
              </a:rPr>
              <a:t>Sustainable Wastewater Treatment using Nature’s Most Powerful Decomposers</a:t>
            </a:r>
            <a:endParaRPr lang="en-AU" dirty="0">
              <a:latin typeface="Helvetica Neue" panose="02000603050000020004" pitchFamily="50" charset="-52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94171AE-BAD6-3815-FD82-6EA7CDCC105C}"/>
              </a:ext>
            </a:extLst>
          </p:cNvPr>
          <p:cNvSpPr txBox="1">
            <a:spLocks/>
          </p:cNvSpPr>
          <p:nvPr/>
        </p:nvSpPr>
        <p:spPr>
          <a:xfrm>
            <a:off x="1524000" y="5006769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7309FE4-0A05-1A62-B67B-BC590D2510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56133" y="2293009"/>
            <a:ext cx="1864300" cy="18595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D2CAB72-D327-AD76-6921-0A91F0B438AF}"/>
              </a:ext>
            </a:extLst>
          </p:cNvPr>
          <p:cNvSpPr txBox="1"/>
          <p:nvPr/>
        </p:nvSpPr>
        <p:spPr>
          <a:xfrm>
            <a:off x="3838936" y="3898164"/>
            <a:ext cx="45141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0" b="1" spc="600" dirty="0" err="1">
                <a:solidFill>
                  <a:schemeClr val="bg1"/>
                </a:solidFill>
                <a:latin typeface="Helvetica Neue" panose="02000603050000020004" pitchFamily="50" charset="-52"/>
              </a:rPr>
              <a:t>mycene</a:t>
            </a:r>
            <a:endParaRPr lang="en-AU" sz="8000" b="1" spc="600" dirty="0">
              <a:solidFill>
                <a:schemeClr val="bg1"/>
              </a:solidFill>
              <a:latin typeface="Helvetica Neue" panose="0200060305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156267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EC22A-C3FC-7A99-E19F-D3E162601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8815"/>
            <a:ext cx="12192000" cy="903609"/>
          </a:xfrm>
          <a:solidFill>
            <a:srgbClr val="58B5E8"/>
          </a:solidFill>
        </p:spPr>
        <p:txBody>
          <a:bodyPr/>
          <a:lstStyle/>
          <a:p>
            <a:pPr algn="ctr"/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Environmental &amp; Social Impact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82631FAA-D7F0-36F4-4758-C4BBC8CFA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350" y="2790825"/>
            <a:ext cx="11163300" cy="406717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B5104B7-BF9A-EC4D-7829-48610B1C4C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473" y="1383298"/>
            <a:ext cx="7680828" cy="127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010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FEED4-CCE4-6DF0-DC01-68CE26876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58B5E8"/>
          </a:solidFill>
        </p:spPr>
        <p:txBody>
          <a:bodyPr/>
          <a:lstStyle/>
          <a:p>
            <a:pPr algn="ctr"/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Call to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BDDFD-B94D-AAF2-2938-66CA7FE12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6988"/>
            <a:ext cx="10515600" cy="177410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AU" sz="3600" b="1" dirty="0">
                <a:solidFill>
                  <a:srgbClr val="58B5E8"/>
                </a:solidFill>
                <a:latin typeface="Helvetica Neue" panose="02000603050000020004" pitchFamily="50" charset="-52"/>
              </a:rPr>
              <a:t>England’s water crisis demands immediate, innovative action.</a:t>
            </a:r>
          </a:p>
          <a:p>
            <a:pPr marL="0" indent="0" algn="ctr">
              <a:buNone/>
            </a:pPr>
            <a:r>
              <a:rPr lang="en-AU" sz="3600" b="1" dirty="0" err="1">
                <a:solidFill>
                  <a:srgbClr val="58B5E8"/>
                </a:solidFill>
                <a:latin typeface="Helvetica Neue" panose="02000603050000020004" pitchFamily="50" charset="-52"/>
              </a:rPr>
              <a:t>Mycoremediation</a:t>
            </a:r>
            <a:r>
              <a:rPr lang="en-AU" sz="3600" b="1" dirty="0">
                <a:solidFill>
                  <a:srgbClr val="58B5E8"/>
                </a:solidFill>
                <a:latin typeface="Helvetica Neue" panose="02000603050000020004" pitchFamily="50" charset="-52"/>
              </a:rPr>
              <a:t> offers a proven, scalable, sustainable solution.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0B9641-C8C3-AFE4-9D5F-22AC70DF611B}"/>
              </a:ext>
            </a:extLst>
          </p:cNvPr>
          <p:cNvSpPr txBox="1"/>
          <p:nvPr/>
        </p:nvSpPr>
        <p:spPr>
          <a:xfrm>
            <a:off x="1325217" y="3853502"/>
            <a:ext cx="3843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latin typeface="Helvetica Neue" panose="02000603050000020004" pitchFamily="50" charset="-52"/>
              </a:rPr>
              <a:t>What We’re Seeking: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15B271-9F74-EA9A-DD32-07D57FEAB8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741" y="4315167"/>
            <a:ext cx="8664958" cy="23383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0A5C8C4-BA81-EDC5-DBE9-335627263F94}"/>
              </a:ext>
            </a:extLst>
          </p:cNvPr>
          <p:cNvSpPr txBox="1"/>
          <p:nvPr/>
        </p:nvSpPr>
        <p:spPr>
          <a:xfrm>
            <a:off x="2002265" y="4466383"/>
            <a:ext cx="2276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>
                <a:solidFill>
                  <a:schemeClr val="bg1"/>
                </a:solidFill>
                <a:latin typeface="Helvetica Neue" panose="02000603050000020004" pitchFamily="50" charset="-52"/>
              </a:rPr>
              <a:t>Investment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3A4A15-97C9-B47A-C523-AEAE7CB837C4}"/>
              </a:ext>
            </a:extLst>
          </p:cNvPr>
          <p:cNvSpPr txBox="1"/>
          <p:nvPr/>
        </p:nvSpPr>
        <p:spPr>
          <a:xfrm>
            <a:off x="1416741" y="5172627"/>
            <a:ext cx="2693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£600K seed funding for 18-month pilot</a:t>
            </a:r>
            <a:endParaRPr lang="en-AU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1D17CD-6D77-B090-024E-1BAC304450C2}"/>
              </a:ext>
            </a:extLst>
          </p:cNvPr>
          <p:cNvSpPr txBox="1"/>
          <p:nvPr/>
        </p:nvSpPr>
        <p:spPr>
          <a:xfrm>
            <a:off x="4957969" y="4341630"/>
            <a:ext cx="22760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>
                <a:solidFill>
                  <a:schemeClr val="bg1"/>
                </a:solidFill>
                <a:latin typeface="Helvetica Neue" panose="02000603050000020004" pitchFamily="50" charset="-52"/>
              </a:rPr>
              <a:t>Industry Partner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88DB38-D1C1-7BEB-4E5D-F6DFF7EBA0B5}"/>
              </a:ext>
            </a:extLst>
          </p:cNvPr>
          <p:cNvSpPr txBox="1"/>
          <p:nvPr/>
        </p:nvSpPr>
        <p:spPr>
          <a:xfrm>
            <a:off x="7913674" y="4466383"/>
            <a:ext cx="2276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>
                <a:solidFill>
                  <a:schemeClr val="bg1"/>
                </a:solidFill>
                <a:latin typeface="Helvetica Neue" panose="02000603050000020004" pitchFamily="50" charset="-52"/>
              </a:rPr>
              <a:t>Regulatory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86A4E2-7A11-D32C-3CC1-C639E5D6FD42}"/>
              </a:ext>
            </a:extLst>
          </p:cNvPr>
          <p:cNvSpPr txBox="1"/>
          <p:nvPr/>
        </p:nvSpPr>
        <p:spPr>
          <a:xfrm>
            <a:off x="4402472" y="5199090"/>
            <a:ext cx="2693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Water company </a:t>
            </a:r>
          </a:p>
          <a:p>
            <a:pPr algn="ctr"/>
            <a:r>
              <a:rPr lang="en-US" sz="2800" dirty="0"/>
              <a:t>&amp; Uni for pilot </a:t>
            </a:r>
          </a:p>
          <a:p>
            <a:pPr algn="ctr"/>
            <a:r>
              <a:rPr lang="en-US" sz="2800" dirty="0"/>
              <a:t>deployment</a:t>
            </a:r>
            <a:endParaRPr lang="en-AU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261436-0FE5-854A-FE67-F2983E070558}"/>
              </a:ext>
            </a:extLst>
          </p:cNvPr>
          <p:cNvSpPr txBox="1"/>
          <p:nvPr/>
        </p:nvSpPr>
        <p:spPr>
          <a:xfrm>
            <a:off x="7388203" y="5107880"/>
            <a:ext cx="2693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Environment Agency engagement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868842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805E70-C20A-79D3-8F59-54FF056C9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6598" y="4101747"/>
            <a:ext cx="9144000" cy="1704313"/>
          </a:xfrm>
        </p:spPr>
        <p:txBody>
          <a:bodyPr>
            <a:normAutofit fontScale="90000"/>
          </a:bodyPr>
          <a:lstStyle/>
          <a:p>
            <a:r>
              <a:rPr lang="en-US" sz="10700" dirty="0">
                <a:solidFill>
                  <a:srgbClr val="58B5E8"/>
                </a:solidFill>
                <a:latin typeface="Helvetica Neue" panose="02000603050000020004" pitchFamily="50" charset="-52"/>
              </a:rPr>
              <a:t>Thank You</a:t>
            </a:r>
            <a:br>
              <a:rPr lang="en-US" sz="4000" dirty="0">
                <a:solidFill>
                  <a:srgbClr val="58B5E8"/>
                </a:solidFill>
                <a:latin typeface="Helvetica Neue" panose="02000603050000020004" pitchFamily="50" charset="-52"/>
              </a:rPr>
            </a:br>
            <a:r>
              <a:rPr lang="en-US" dirty="0">
                <a:latin typeface="Helvetica Neue" panose="02000603050000020004" pitchFamily="50" charset="-52"/>
              </a:rPr>
              <a:t>Let’s Transform England’s Water Future Together</a:t>
            </a:r>
            <a:endParaRPr lang="en-AU" dirty="0">
              <a:latin typeface="Helvetica Neue" panose="02000603050000020004" pitchFamily="50" charset="-52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2AE9807-0F6B-D026-31E3-85CAAE7FF9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891513"/>
            <a:ext cx="9144000" cy="581628"/>
          </a:xfrm>
        </p:spPr>
        <p:txBody>
          <a:bodyPr/>
          <a:lstStyle/>
          <a:p>
            <a:r>
              <a:rPr lang="en-AU" dirty="0">
                <a:latin typeface="Helvetica Neue" panose="02000603050000020004" pitchFamily="50" charset="-52"/>
              </a:rPr>
              <a:t>www.mycene.io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F09BEA58-A1FF-0996-4A78-FA0E14A1E5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80138" y="882570"/>
            <a:ext cx="2031724" cy="202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403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0A0FD-018F-3F1D-5741-70E7AAF42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58B5E8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Helvetica Neue" panose="02000603050000020004" pitchFamily="50" charset="-52"/>
              </a:rPr>
              <a:t>England’s Water Crisis: The Urgent Need</a:t>
            </a:r>
            <a:endParaRPr lang="en-AU" dirty="0">
              <a:solidFill>
                <a:schemeClr val="bg1"/>
              </a:solidFill>
              <a:latin typeface="Helvetica Neue" panose="02000603050000020004" pitchFamily="50" charset="-52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53D025-DA1A-2EF1-9812-447AA2EC9D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Critical Statistics:</a:t>
            </a:r>
          </a:p>
          <a:p>
            <a:r>
              <a:rPr lang="en-US" dirty="0">
                <a:solidFill>
                  <a:srgbClr val="FF0000"/>
                </a:solidFill>
              </a:rPr>
              <a:t>60%</a:t>
            </a:r>
            <a:r>
              <a:rPr lang="en-US" dirty="0"/>
              <a:t> increase in serious pollution incidents (2024)</a:t>
            </a:r>
          </a:p>
          <a:p>
            <a:r>
              <a:rPr lang="en-US" dirty="0">
                <a:solidFill>
                  <a:srgbClr val="FF0000"/>
                </a:solidFill>
              </a:rPr>
              <a:t>2,801</a:t>
            </a:r>
            <a:r>
              <a:rPr lang="en-US" dirty="0"/>
              <a:t> total pollution incidents (highest on record)</a:t>
            </a:r>
          </a:p>
          <a:p>
            <a:r>
              <a:rPr lang="en-US" dirty="0"/>
              <a:t>Only </a:t>
            </a:r>
            <a:r>
              <a:rPr lang="en-US" dirty="0">
                <a:solidFill>
                  <a:srgbClr val="FF0000"/>
                </a:solidFill>
              </a:rPr>
              <a:t>14%</a:t>
            </a:r>
            <a:r>
              <a:rPr lang="en-US" dirty="0"/>
              <a:t> of rivers achieving “good” status</a:t>
            </a:r>
          </a:p>
          <a:p>
            <a:r>
              <a:rPr lang="en-US" dirty="0">
                <a:solidFill>
                  <a:srgbClr val="FF0000"/>
                </a:solidFill>
              </a:rPr>
              <a:t>£24B </a:t>
            </a:r>
            <a:r>
              <a:rPr lang="en-US" dirty="0"/>
              <a:t>infrastructure investment needed (2025-2030)</a:t>
            </a:r>
            <a:endParaRPr lang="en-AU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C8237A-0C0D-F490-57D7-AD32B1490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rgbClr val="58B5E8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Recent Developments (2025):</a:t>
            </a:r>
          </a:p>
          <a:p>
            <a:r>
              <a:rPr lang="en-US" dirty="0">
                <a:solidFill>
                  <a:schemeClr val="bg1"/>
                </a:solidFill>
              </a:rPr>
              <a:t>Water (Special Measures) Act 2024</a:t>
            </a:r>
          </a:p>
          <a:p>
            <a:r>
              <a:rPr lang="en-US" dirty="0">
                <a:solidFill>
                  <a:schemeClr val="bg1"/>
                </a:solidFill>
              </a:rPr>
              <a:t>Environment Agency: “</a:t>
            </a:r>
            <a:r>
              <a:rPr lang="en-US" dirty="0">
                <a:solidFill>
                  <a:srgbClr val="FF0000"/>
                </a:solidFill>
              </a:rPr>
              <a:t>Intolerable pollution</a:t>
            </a:r>
            <a:r>
              <a:rPr lang="en-US" dirty="0">
                <a:solidFill>
                  <a:schemeClr val="bg1"/>
                </a:solidFill>
              </a:rPr>
              <a:t>”</a:t>
            </a:r>
          </a:p>
          <a:p>
            <a:r>
              <a:rPr lang="en-US" dirty="0">
                <a:solidFill>
                  <a:schemeClr val="bg1"/>
                </a:solidFill>
              </a:rPr>
              <a:t>15,000 marched on Parliament</a:t>
            </a:r>
          </a:p>
          <a:p>
            <a:r>
              <a:rPr lang="en-US" dirty="0">
                <a:solidFill>
                  <a:schemeClr val="bg1"/>
                </a:solidFill>
              </a:rPr>
              <a:t>AMP8: £20B for wastewater networks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784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ECD90-5939-9131-203B-01450CC5C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2192000" cy="648770"/>
          </a:xfrm>
          <a:solidFill>
            <a:srgbClr val="58B5E8"/>
          </a:solidFill>
        </p:spPr>
        <p:txBody>
          <a:bodyPr>
            <a:normAutofit fontScale="90000"/>
          </a:bodyPr>
          <a:lstStyle/>
          <a:p>
            <a:pPr algn="ctr"/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The Science: </a:t>
            </a:r>
            <a:r>
              <a:rPr lang="en-AU" dirty="0" err="1">
                <a:solidFill>
                  <a:schemeClr val="bg1"/>
                </a:solidFill>
                <a:latin typeface="Helvetica Neue" panose="02000603050000020004" pitchFamily="50" charset="-52"/>
              </a:rPr>
              <a:t>Mycoremediation</a:t>
            </a:r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 Technology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C853B45-B853-A3C8-895F-A78C6B4FF5EE}"/>
              </a:ext>
            </a:extLst>
          </p:cNvPr>
          <p:cNvSpPr/>
          <p:nvPr/>
        </p:nvSpPr>
        <p:spPr>
          <a:xfrm>
            <a:off x="327992" y="1285460"/>
            <a:ext cx="3160644" cy="3160644"/>
          </a:xfrm>
          <a:prstGeom prst="ellipse">
            <a:avLst/>
          </a:prstGeom>
          <a:solidFill>
            <a:srgbClr val="58B5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77C62CD-E4C6-0B70-717A-8BF4DB197A02}"/>
              </a:ext>
            </a:extLst>
          </p:cNvPr>
          <p:cNvSpPr/>
          <p:nvPr/>
        </p:nvSpPr>
        <p:spPr>
          <a:xfrm>
            <a:off x="3014042" y="3620466"/>
            <a:ext cx="3160644" cy="3160644"/>
          </a:xfrm>
          <a:prstGeom prst="ellipse">
            <a:avLst/>
          </a:prstGeom>
          <a:solidFill>
            <a:srgbClr val="58B5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411FF7-0A98-487B-2C9E-20D11AC963AC}"/>
              </a:ext>
            </a:extLst>
          </p:cNvPr>
          <p:cNvSpPr/>
          <p:nvPr/>
        </p:nvSpPr>
        <p:spPr>
          <a:xfrm>
            <a:off x="5444987" y="1285460"/>
            <a:ext cx="3160644" cy="3160644"/>
          </a:xfrm>
          <a:prstGeom prst="ellipse">
            <a:avLst/>
          </a:prstGeom>
          <a:solidFill>
            <a:srgbClr val="58B5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E5D4202-B740-FF01-2C36-45E69AC22032}"/>
              </a:ext>
            </a:extLst>
          </p:cNvPr>
          <p:cNvSpPr/>
          <p:nvPr/>
        </p:nvSpPr>
        <p:spPr>
          <a:xfrm>
            <a:off x="8399394" y="3620466"/>
            <a:ext cx="3160644" cy="3160644"/>
          </a:xfrm>
          <a:prstGeom prst="ellipse">
            <a:avLst/>
          </a:prstGeom>
          <a:solidFill>
            <a:srgbClr val="58B5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F7B602-FC64-851E-6188-B8E4D7C3C1C5}"/>
              </a:ext>
            </a:extLst>
          </p:cNvPr>
          <p:cNvSpPr txBox="1"/>
          <p:nvPr/>
        </p:nvSpPr>
        <p:spPr>
          <a:xfrm>
            <a:off x="675862" y="1760132"/>
            <a:ext cx="2464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>
                <a:solidFill>
                  <a:schemeClr val="bg1"/>
                </a:solidFill>
              </a:rPr>
              <a:t>Biosorption</a:t>
            </a:r>
          </a:p>
          <a:p>
            <a:pPr algn="ctr"/>
            <a:r>
              <a:rPr lang="en-AU" dirty="0">
                <a:solidFill>
                  <a:schemeClr val="bg1"/>
                </a:solidFill>
              </a:rPr>
              <a:t>Heavy Metals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960786-7F37-68C8-5A23-4E2D9A7F6896}"/>
              </a:ext>
            </a:extLst>
          </p:cNvPr>
          <p:cNvSpPr txBox="1"/>
          <p:nvPr/>
        </p:nvSpPr>
        <p:spPr>
          <a:xfrm>
            <a:off x="2948609" y="4857117"/>
            <a:ext cx="329150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bg1"/>
                </a:solidFill>
              </a:rPr>
              <a:t>Biotransformation</a:t>
            </a:r>
          </a:p>
          <a:p>
            <a:pPr algn="ctr"/>
            <a:r>
              <a:rPr lang="en-AU" dirty="0">
                <a:solidFill>
                  <a:schemeClr val="bg1"/>
                </a:solidFill>
              </a:rPr>
              <a:t>Toxins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F5D12C-6029-52FB-2E27-23A7F3175441}"/>
              </a:ext>
            </a:extLst>
          </p:cNvPr>
          <p:cNvSpPr txBox="1"/>
          <p:nvPr/>
        </p:nvSpPr>
        <p:spPr>
          <a:xfrm>
            <a:off x="5342517" y="1906614"/>
            <a:ext cx="34062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bg1"/>
                </a:solidFill>
              </a:rPr>
              <a:t>Bioaccumulation</a:t>
            </a:r>
          </a:p>
          <a:p>
            <a:pPr algn="ctr"/>
            <a:r>
              <a:rPr lang="en-AU" dirty="0">
                <a:solidFill>
                  <a:schemeClr val="bg1"/>
                </a:solidFill>
              </a:rPr>
              <a:t>Pollutants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CE54D8-71D0-4D82-72E9-21575ADCCC98}"/>
              </a:ext>
            </a:extLst>
          </p:cNvPr>
          <p:cNvSpPr txBox="1"/>
          <p:nvPr/>
        </p:nvSpPr>
        <p:spPr>
          <a:xfrm>
            <a:off x="8748740" y="4031273"/>
            <a:ext cx="2464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>
                <a:solidFill>
                  <a:schemeClr val="bg1"/>
                </a:solidFill>
              </a:rPr>
              <a:t>Enzymatic</a:t>
            </a:r>
          </a:p>
          <a:p>
            <a:pPr algn="ctr"/>
            <a:r>
              <a:rPr lang="en-AU" dirty="0">
                <a:solidFill>
                  <a:schemeClr val="bg1"/>
                </a:solidFill>
              </a:rPr>
              <a:t>Degradation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F08875B-63CE-FE11-4057-1D940C76A7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357" y="2683461"/>
            <a:ext cx="1933914" cy="149107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9E9712B-C5AA-3491-6920-A0AA23B5FF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689" y="2731420"/>
            <a:ext cx="1965878" cy="151571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928C28E-7B06-43A8-2314-28C4E32358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154" y="3961029"/>
            <a:ext cx="966724" cy="778094"/>
          </a:xfrm>
          <a:prstGeom prst="rect">
            <a:avLst/>
          </a:prstGeom>
        </p:spPr>
      </p:pic>
      <p:pic>
        <p:nvPicPr>
          <p:cNvPr id="38" name="Graphic 37">
            <a:extLst>
              <a:ext uri="{FF2B5EF4-FFF2-40B4-BE49-F238E27FC236}">
                <a16:creationId xmlns:a16="http://schemas.microsoft.com/office/drawing/2014/main" id="{C1F397B2-8D15-7977-7D7A-CFDE38D015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384659" y="5383108"/>
            <a:ext cx="714495" cy="820116"/>
          </a:xfrm>
          <a:prstGeom prst="rect">
            <a:avLst/>
          </a:prstGeom>
        </p:spPr>
      </p:pic>
      <p:pic>
        <p:nvPicPr>
          <p:cNvPr id="40" name="Graphic 39">
            <a:extLst>
              <a:ext uri="{FF2B5EF4-FFF2-40B4-BE49-F238E27FC236}">
                <a16:creationId xmlns:a16="http://schemas.microsoft.com/office/drawing/2014/main" id="{D35C14DB-E5D0-251C-FF36-975EA02B7E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65878" y="5362540"/>
            <a:ext cx="732414" cy="840684"/>
          </a:xfrm>
          <a:prstGeom prst="rect">
            <a:avLst/>
          </a:prstGeom>
        </p:spPr>
      </p:pic>
      <p:pic>
        <p:nvPicPr>
          <p:cNvPr id="42" name="Graphic 41">
            <a:extLst>
              <a:ext uri="{FF2B5EF4-FFF2-40B4-BE49-F238E27FC236}">
                <a16:creationId xmlns:a16="http://schemas.microsoft.com/office/drawing/2014/main" id="{2BEDC829-3E36-EF91-F468-253AC8448FA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183259" y="5704617"/>
            <a:ext cx="813233" cy="93345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31999C40-ECD4-3168-3A4F-D73F67B63BB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740" y="5148124"/>
            <a:ext cx="801974" cy="645492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26E44D2F-91E6-2AF4-CAEB-10A8AD8587D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5794" y="5156461"/>
            <a:ext cx="807850" cy="65022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045CB33C-5DDA-31CE-5A75-065D41A6829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714" y="5875307"/>
            <a:ext cx="947672" cy="76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04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C22A34-BCD9-267C-BA07-EAA21AA79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1999" cy="1325563"/>
          </a:xfrm>
          <a:solidFill>
            <a:srgbClr val="58B5E8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Helvetica Neue" panose="02000603050000020004" pitchFamily="50" charset="-52"/>
              </a:rPr>
              <a:t>Our Technology: </a:t>
            </a:r>
            <a:br>
              <a:rPr lang="en-US" dirty="0">
                <a:solidFill>
                  <a:schemeClr val="bg1"/>
                </a:solidFill>
                <a:latin typeface="Helvetica Neue" panose="02000603050000020004" pitchFamily="50" charset="-52"/>
              </a:rPr>
            </a:br>
            <a:r>
              <a:rPr lang="en-US" dirty="0">
                <a:solidFill>
                  <a:schemeClr val="bg1"/>
                </a:solidFill>
                <a:latin typeface="Helvetica Neue" panose="02000603050000020004" pitchFamily="50" charset="-52"/>
              </a:rPr>
              <a:t>Three Revolutionary Capabilities</a:t>
            </a:r>
            <a:endParaRPr lang="en-AU" dirty="0">
              <a:solidFill>
                <a:schemeClr val="bg1"/>
              </a:solidFill>
              <a:latin typeface="Helvetica Neue" panose="02000603050000020004" pitchFamily="50" charset="-5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A32996-D0FC-C60B-0FE2-BEB42E010A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40" y="2301734"/>
            <a:ext cx="10705118" cy="3930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6964AD5-BC0B-36FD-6988-BE6B8E6E4F69}"/>
              </a:ext>
            </a:extLst>
          </p:cNvPr>
          <p:cNvSpPr txBox="1"/>
          <p:nvPr/>
        </p:nvSpPr>
        <p:spPr>
          <a:xfrm>
            <a:off x="1519370" y="2297304"/>
            <a:ext cx="22760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solidFill>
                  <a:schemeClr val="bg1"/>
                </a:solidFill>
                <a:latin typeface="Helvetica Neue" panose="02000603050000020004" pitchFamily="50" charset="-52"/>
              </a:rPr>
              <a:t>Enzyme</a:t>
            </a:r>
          </a:p>
          <a:p>
            <a:pPr algn="ctr"/>
            <a:r>
              <a:rPr lang="en-AU" sz="2800" dirty="0">
                <a:solidFill>
                  <a:schemeClr val="bg1"/>
                </a:solidFill>
                <a:latin typeface="Helvetica Neue" panose="02000603050000020004" pitchFamily="50" charset="-52"/>
              </a:rPr>
              <a:t>Arsenal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359861-205B-4E3D-6AA1-75B0C3876C93}"/>
              </a:ext>
            </a:extLst>
          </p:cNvPr>
          <p:cNvSpPr txBox="1"/>
          <p:nvPr/>
        </p:nvSpPr>
        <p:spPr>
          <a:xfrm>
            <a:off x="4992759" y="2331904"/>
            <a:ext cx="27140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solidFill>
                  <a:schemeClr val="bg1"/>
                </a:solidFill>
                <a:latin typeface="Helvetica Neue" panose="02000603050000020004" pitchFamily="50" charset="-52"/>
              </a:rPr>
              <a:t>Metal Sequestration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24AA00-E92F-32C3-9C53-4D3F195ED689}"/>
              </a:ext>
            </a:extLst>
          </p:cNvPr>
          <p:cNvSpPr txBox="1"/>
          <p:nvPr/>
        </p:nvSpPr>
        <p:spPr>
          <a:xfrm>
            <a:off x="8856776" y="2283572"/>
            <a:ext cx="22760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solidFill>
                  <a:schemeClr val="bg1"/>
                </a:solidFill>
                <a:latin typeface="Helvetica Neue" panose="02000603050000020004" pitchFamily="50" charset="-52"/>
              </a:rPr>
              <a:t>Mycelial Networks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1BAA9F-BF87-8527-E2B0-7E51FF539ACB}"/>
              </a:ext>
            </a:extLst>
          </p:cNvPr>
          <p:cNvSpPr txBox="1"/>
          <p:nvPr/>
        </p:nvSpPr>
        <p:spPr>
          <a:xfrm>
            <a:off x="743440" y="3429000"/>
            <a:ext cx="32918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/>
              <a:t>Ligninolytic enzymes break down </a:t>
            </a:r>
          </a:p>
          <a:p>
            <a:pPr algn="ctr"/>
            <a:r>
              <a:rPr lang="en-AU" sz="2800" dirty="0"/>
              <a:t>complex organics, pharmaceuticals, dyes, and persistent pollutants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5E6F88-F797-22D6-7837-CE2A606A3DB8}"/>
              </a:ext>
            </a:extLst>
          </p:cNvPr>
          <p:cNvSpPr txBox="1"/>
          <p:nvPr/>
        </p:nvSpPr>
        <p:spPr>
          <a:xfrm>
            <a:off x="4414969" y="3429000"/>
            <a:ext cx="329184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Cell wall binding groups capture heavy metals with 90%+ removal efficiency</a:t>
            </a:r>
            <a:endParaRPr lang="en-AU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4DB85E-D1A8-8DAB-3BD4-3C6063DACAC5}"/>
              </a:ext>
            </a:extLst>
          </p:cNvPr>
          <p:cNvSpPr txBox="1"/>
          <p:nvPr/>
        </p:nvSpPr>
        <p:spPr>
          <a:xfrm>
            <a:off x="8156711" y="3316181"/>
            <a:ext cx="32918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High surface area filamentous structure for enhanced mass transfer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52354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77ADC-6D69-77A0-16FC-37E647101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6229"/>
            <a:ext cx="12192000" cy="1325563"/>
          </a:xfrm>
          <a:solidFill>
            <a:srgbClr val="58B5E8"/>
          </a:solidFill>
        </p:spPr>
        <p:txBody>
          <a:bodyPr/>
          <a:lstStyle/>
          <a:p>
            <a:pPr algn="ctr"/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Proven Success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F2F05-F056-2D4F-CA5A-70EC2BEC9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643" y="1686727"/>
            <a:ext cx="1174830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>
                <a:latin typeface="Helvetica Neue" panose="02000603050000020004" pitchFamily="50" charset="-52"/>
              </a:rPr>
              <a:t>Global Case Studies Demonstrating Efficacy:</a:t>
            </a:r>
          </a:p>
          <a:p>
            <a:pPr lvl="1"/>
            <a:r>
              <a:rPr lang="en-AU" b="1" dirty="0">
                <a:solidFill>
                  <a:srgbClr val="58B5E8"/>
                </a:solidFill>
                <a:latin typeface="Helvetica Neue" panose="02000603050000020004" pitchFamily="50" charset="-52"/>
              </a:rPr>
              <a:t>Oregon Storm Water (2014):</a:t>
            </a:r>
            <a:r>
              <a:rPr lang="en-AU" dirty="0">
                <a:latin typeface="Helvetica Neue" panose="02000603050000020004" pitchFamily="50" charset="-52"/>
              </a:rPr>
              <a:t> </a:t>
            </a:r>
            <a:r>
              <a:rPr lang="en-AU" dirty="0" err="1">
                <a:latin typeface="Helvetica Neue" panose="02000603050000020004" pitchFamily="50" charset="-52"/>
              </a:rPr>
              <a:t>Mycofilters</a:t>
            </a:r>
            <a:r>
              <a:rPr lang="en-AU" dirty="0">
                <a:latin typeface="Helvetica Neue" panose="02000603050000020004" pitchFamily="50" charset="-52"/>
              </a:rPr>
              <a:t> reduced waterborne pollutants, validated scientifically</a:t>
            </a:r>
          </a:p>
          <a:p>
            <a:pPr lvl="1"/>
            <a:r>
              <a:rPr lang="en-AU" b="1" dirty="0">
                <a:solidFill>
                  <a:srgbClr val="58B5E8"/>
                </a:solidFill>
                <a:latin typeface="Helvetica Neue" panose="02000603050000020004" pitchFamily="50" charset="-52"/>
              </a:rPr>
              <a:t>Tunisian Tannery (2023):</a:t>
            </a:r>
            <a:r>
              <a:rPr lang="en-AU" b="1" dirty="0">
                <a:latin typeface="Helvetica Neue" panose="02000603050000020004" pitchFamily="50" charset="-52"/>
              </a:rPr>
              <a:t> </a:t>
            </a:r>
            <a:r>
              <a:rPr lang="en-AU" dirty="0">
                <a:latin typeface="Helvetica Neue" panose="02000603050000020004" pitchFamily="50" charset="-52"/>
              </a:rPr>
              <a:t>45% COD removal, significant chromium reduction</a:t>
            </a:r>
          </a:p>
          <a:p>
            <a:pPr lvl="1"/>
            <a:r>
              <a:rPr lang="en-AU" b="1" dirty="0">
                <a:solidFill>
                  <a:srgbClr val="58B5E8"/>
                </a:solidFill>
                <a:latin typeface="Helvetica Neue" panose="02000603050000020004" pitchFamily="50" charset="-52"/>
              </a:rPr>
              <a:t>Pune Domestic Wastewater (2013):</a:t>
            </a:r>
            <a:r>
              <a:rPr lang="en-AU" dirty="0">
                <a:latin typeface="Helvetica Neue" panose="02000603050000020004" pitchFamily="50" charset="-52"/>
              </a:rPr>
              <a:t> 88.34% BOD reduction, major COD improvements 80-95% 50-70% Zero Carbon</a:t>
            </a:r>
          </a:p>
          <a:p>
            <a:pPr lvl="1"/>
            <a:r>
              <a:rPr lang="en-AU" b="1" dirty="0">
                <a:solidFill>
                  <a:srgbClr val="58B5E8"/>
                </a:solidFill>
                <a:latin typeface="Helvetica Neue" panose="02000603050000020004" pitchFamily="50" charset="-52"/>
              </a:rPr>
              <a:t>Scientific Validation:</a:t>
            </a:r>
            <a:r>
              <a:rPr lang="en-AU" dirty="0">
                <a:latin typeface="Helvetica Neue" panose="02000603050000020004" pitchFamily="50" charset="-52"/>
              </a:rPr>
              <a:t> 150+ peer-reviewed studies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356533-1023-6D4A-A9D0-43D48B2959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76" y="4610390"/>
            <a:ext cx="10726647" cy="177189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4B43C20-C635-AF9D-C104-1522D84E297D}"/>
              </a:ext>
            </a:extLst>
          </p:cNvPr>
          <p:cNvSpPr txBox="1"/>
          <p:nvPr/>
        </p:nvSpPr>
        <p:spPr>
          <a:xfrm>
            <a:off x="834887" y="4610390"/>
            <a:ext cx="2047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chemeClr val="bg1"/>
                </a:solidFill>
                <a:latin typeface="Helvetica Neue" panose="02000603050000020004" pitchFamily="50" charset="-52"/>
              </a:rPr>
              <a:t>90%</a:t>
            </a:r>
          </a:p>
          <a:p>
            <a:pPr algn="ctr"/>
            <a:r>
              <a:rPr lang="en-AU" sz="2800" b="1" dirty="0">
                <a:solidFill>
                  <a:schemeClr val="bg1"/>
                </a:solidFill>
                <a:latin typeface="Helvetica Neue" panose="02000603050000020004" pitchFamily="50" charset="-52"/>
              </a:rPr>
              <a:t>Reduction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F5A869-AF78-E067-084F-8F70784C2136}"/>
              </a:ext>
            </a:extLst>
          </p:cNvPr>
          <p:cNvSpPr txBox="1"/>
          <p:nvPr/>
        </p:nvSpPr>
        <p:spPr>
          <a:xfrm>
            <a:off x="3650974" y="4610389"/>
            <a:ext cx="2047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chemeClr val="bg1"/>
                </a:solidFill>
                <a:latin typeface="Helvetica Neue" panose="02000603050000020004" pitchFamily="50" charset="-52"/>
              </a:rPr>
              <a:t>Carbon Negative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BB28B4-481B-8767-9357-4A18E31F7D92}"/>
              </a:ext>
            </a:extLst>
          </p:cNvPr>
          <p:cNvSpPr txBox="1"/>
          <p:nvPr/>
        </p:nvSpPr>
        <p:spPr>
          <a:xfrm>
            <a:off x="6531417" y="4610389"/>
            <a:ext cx="2047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chemeClr val="bg1"/>
                </a:solidFill>
                <a:latin typeface="Helvetica Neue" panose="02000603050000020004" pitchFamily="50" charset="-52"/>
              </a:rPr>
              <a:t>Zero Waste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BD465D-3C30-35DE-AF06-3A73A8DE70E9}"/>
              </a:ext>
            </a:extLst>
          </p:cNvPr>
          <p:cNvSpPr txBox="1"/>
          <p:nvPr/>
        </p:nvSpPr>
        <p:spPr>
          <a:xfrm>
            <a:off x="9411860" y="4806973"/>
            <a:ext cx="2047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chemeClr val="bg1"/>
                </a:solidFill>
                <a:latin typeface="Helvetica Neue" panose="02000603050000020004" pitchFamily="50" charset="-52"/>
              </a:rPr>
              <a:t>50-70%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9FF7F4-032C-9440-2BE5-DAED65EF0858}"/>
              </a:ext>
            </a:extLst>
          </p:cNvPr>
          <p:cNvSpPr txBox="1"/>
          <p:nvPr/>
        </p:nvSpPr>
        <p:spPr>
          <a:xfrm>
            <a:off x="834887" y="5457997"/>
            <a:ext cx="2047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latin typeface="Helvetica Neue" panose="02000603050000020004" pitchFamily="50" charset="-52"/>
              </a:rPr>
              <a:t>Pollutant Discharge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32A687-EFF2-6186-CE68-F09BBBB22568}"/>
              </a:ext>
            </a:extLst>
          </p:cNvPr>
          <p:cNvSpPr txBox="1"/>
          <p:nvPr/>
        </p:nvSpPr>
        <p:spPr>
          <a:xfrm>
            <a:off x="3715330" y="5457997"/>
            <a:ext cx="2047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latin typeface="Helvetica Neue" panose="02000603050000020004" pitchFamily="50" charset="-52"/>
              </a:rPr>
              <a:t>Process Operation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885E5E-FC2C-F52D-22FE-D60DAC270B4D}"/>
              </a:ext>
            </a:extLst>
          </p:cNvPr>
          <p:cNvSpPr txBox="1"/>
          <p:nvPr/>
        </p:nvSpPr>
        <p:spPr>
          <a:xfrm>
            <a:off x="6499239" y="5496338"/>
            <a:ext cx="2047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latin typeface="Helvetica Neue" panose="02000603050000020004" pitchFamily="50" charset="-52"/>
              </a:rPr>
              <a:t>Toxic Sludge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C1381DA-3DE2-066A-F6A4-B9F2194ABF69}"/>
              </a:ext>
            </a:extLst>
          </p:cNvPr>
          <p:cNvSpPr txBox="1"/>
          <p:nvPr/>
        </p:nvSpPr>
        <p:spPr>
          <a:xfrm>
            <a:off x="9411860" y="5428180"/>
            <a:ext cx="2047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latin typeface="Helvetica Neue" panose="02000603050000020004" pitchFamily="50" charset="-52"/>
              </a:rPr>
              <a:t>Cost Savings</a:t>
            </a:r>
          </a:p>
        </p:txBody>
      </p:sp>
    </p:spTree>
    <p:extLst>
      <p:ext uri="{BB962C8B-B14F-4D97-AF65-F5344CB8AC3E}">
        <p14:creationId xmlns:p14="http://schemas.microsoft.com/office/powerpoint/2010/main" val="1405711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79AB0F0-0A47-88EE-54A6-51049171A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288" y="1786200"/>
            <a:ext cx="8909675" cy="32709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56D844-7260-EE07-B16C-91AAC7288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58B5E8"/>
          </a:solidFill>
        </p:spPr>
        <p:txBody>
          <a:bodyPr/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Helvetica Neue" panose="02000603050000020004" pitchFamily="50" charset="-52"/>
              </a:rPr>
              <a:t>Our Innovative Pilot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2A765-6430-BFC3-149A-D3C356CA5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7941" y="1282624"/>
            <a:ext cx="6488575" cy="47346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Helvetica Neue" panose="02000603050000020004" pitchFamily="50" charset="-52"/>
              </a:rPr>
              <a:t>Integrated </a:t>
            </a:r>
            <a:r>
              <a:rPr lang="en-US" dirty="0" err="1">
                <a:solidFill>
                  <a:schemeClr val="bg1"/>
                </a:solidFill>
                <a:latin typeface="Helvetica Neue" panose="02000603050000020004" pitchFamily="50" charset="-52"/>
              </a:rPr>
              <a:t>Mycoremediation</a:t>
            </a:r>
            <a:r>
              <a:rPr lang="en-US" dirty="0">
                <a:solidFill>
                  <a:schemeClr val="bg1"/>
                </a:solidFill>
                <a:latin typeface="Helvetica Neue" panose="02000603050000020004" pitchFamily="50" charset="-52"/>
              </a:rPr>
              <a:t> System Design:</a:t>
            </a:r>
            <a:endParaRPr lang="en-AU" dirty="0">
              <a:solidFill>
                <a:schemeClr val="bg1"/>
              </a:solidFill>
              <a:latin typeface="Helvetica Neue" panose="02000603050000020004" pitchFamily="50" charset="-52"/>
            </a:endParaRPr>
          </a:p>
          <a:p>
            <a:pPr marL="0" indent="0">
              <a:buNone/>
            </a:pPr>
            <a:endParaRPr lang="en-AU" dirty="0">
              <a:solidFill>
                <a:schemeClr val="bg1"/>
              </a:solidFill>
              <a:latin typeface="Helvetica Neue" panose="02000603050000020004" pitchFamily="50" charset="-52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A564D86-4BA3-FDA4-7D4A-BC54B2CF258F}"/>
              </a:ext>
            </a:extLst>
          </p:cNvPr>
          <p:cNvSpPr/>
          <p:nvPr/>
        </p:nvSpPr>
        <p:spPr>
          <a:xfrm>
            <a:off x="974202" y="5197033"/>
            <a:ext cx="10243595" cy="1435261"/>
          </a:xfrm>
          <a:prstGeom prst="roundRect">
            <a:avLst/>
          </a:prstGeom>
          <a:solidFill>
            <a:srgbClr val="58B5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A62395-B0C2-D882-3790-B49879ED6BD9}"/>
              </a:ext>
            </a:extLst>
          </p:cNvPr>
          <p:cNvSpPr txBox="1"/>
          <p:nvPr/>
        </p:nvSpPr>
        <p:spPr>
          <a:xfrm>
            <a:off x="1312132" y="5292546"/>
            <a:ext cx="1143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Technical Innovation: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Multi-species consortium for broad-spectrum pollutant degradation and species locality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Modular filter system for ease of use and locale specificity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AI-driven adaptive management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2436B7-B8D4-DF06-6FBA-DB784E069871}"/>
              </a:ext>
            </a:extLst>
          </p:cNvPr>
          <p:cNvSpPr txBox="1"/>
          <p:nvPr/>
        </p:nvSpPr>
        <p:spPr>
          <a:xfrm>
            <a:off x="2115718" y="1720800"/>
            <a:ext cx="22760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solidFill>
                  <a:schemeClr val="bg1"/>
                </a:solidFill>
                <a:latin typeface="Helvetica Neue" panose="02000603050000020004" pitchFamily="50" charset="-52"/>
              </a:rPr>
              <a:t>Modular Biofilters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CFABC7-9C3B-A2D9-1ECE-B6F371D52FB2}"/>
              </a:ext>
            </a:extLst>
          </p:cNvPr>
          <p:cNvSpPr txBox="1"/>
          <p:nvPr/>
        </p:nvSpPr>
        <p:spPr>
          <a:xfrm>
            <a:off x="5163648" y="1735953"/>
            <a:ext cx="22760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solidFill>
                  <a:schemeClr val="bg1"/>
                </a:solidFill>
                <a:latin typeface="Helvetica Neue" panose="02000603050000020004" pitchFamily="50" charset="-52"/>
              </a:rPr>
              <a:t>Real-Time Monitoring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46D02E-FAD9-79F4-7292-39D509AA65D0}"/>
              </a:ext>
            </a:extLst>
          </p:cNvPr>
          <p:cNvSpPr txBox="1"/>
          <p:nvPr/>
        </p:nvSpPr>
        <p:spPr>
          <a:xfrm>
            <a:off x="8258851" y="1712911"/>
            <a:ext cx="22760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solidFill>
                  <a:schemeClr val="bg1"/>
                </a:solidFill>
                <a:latin typeface="Helvetica Neue" panose="02000603050000020004" pitchFamily="50" charset="-52"/>
              </a:rPr>
              <a:t>Circular Economy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1EC143-06AB-C315-20EA-674DFA2C3FBF}"/>
              </a:ext>
            </a:extLst>
          </p:cNvPr>
          <p:cNvSpPr txBox="1"/>
          <p:nvPr/>
        </p:nvSpPr>
        <p:spPr>
          <a:xfrm>
            <a:off x="1550514" y="2695080"/>
            <a:ext cx="26934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Scalable mycelial filter systems with </a:t>
            </a:r>
            <a:r>
              <a:rPr lang="en-US" sz="2800" dirty="0" err="1"/>
              <a:t>optimised</a:t>
            </a:r>
            <a:r>
              <a:rPr lang="en-US" sz="2800" dirty="0"/>
              <a:t> species selection and dimensions</a:t>
            </a:r>
            <a:endParaRPr lang="en-A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430EDB-5593-D918-8975-F7DC6586C245}"/>
              </a:ext>
            </a:extLst>
          </p:cNvPr>
          <p:cNvSpPr txBox="1"/>
          <p:nvPr/>
        </p:nvSpPr>
        <p:spPr>
          <a:xfrm>
            <a:off x="4557362" y="2673587"/>
            <a:ext cx="28577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IoT sensors for pollutant removal, fungal health, automated </a:t>
            </a:r>
            <a:r>
              <a:rPr lang="en-US" sz="2800" dirty="0" err="1"/>
              <a:t>optimisation</a:t>
            </a:r>
            <a:endParaRPr lang="en-AU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2C613A9-9470-06A7-E4C5-EEBD04844583}"/>
              </a:ext>
            </a:extLst>
          </p:cNvPr>
          <p:cNvSpPr txBox="1"/>
          <p:nvPr/>
        </p:nvSpPr>
        <p:spPr>
          <a:xfrm>
            <a:off x="7692893" y="2667017"/>
            <a:ext cx="27630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Biomass harvesting for biofuel, or carbon credits, converting waste to revenue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606287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A43BDA-AD76-4F80-DA00-7657E13C4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58B5E8"/>
          </a:solidFill>
        </p:spPr>
        <p:txBody>
          <a:bodyPr/>
          <a:lstStyle/>
          <a:p>
            <a:pPr algn="ctr"/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Expert Team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7AEA5E-C875-46F3-A085-6FFA408C7A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0942" y="4595148"/>
            <a:ext cx="5718858" cy="2280212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AU" sz="4100" dirty="0">
                <a:latin typeface="Helvetica Neue" panose="02000603050000020004" pitchFamily="50" charset="-52"/>
              </a:rPr>
              <a:t>Meow-Ludo Meow-Meow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BSc Genetics (UNSW)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MBA (Executive , Curtin)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5 Australian Patents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Moth Diagnostics: USD$750K raised</a:t>
            </a:r>
          </a:p>
          <a:p>
            <a:pPr lvl="1"/>
            <a:r>
              <a:rPr lang="en-AU" dirty="0" err="1">
                <a:latin typeface="Helvetica Neue" panose="02000603050000020004" pitchFamily="50" charset="-52"/>
              </a:rPr>
              <a:t>BioFoundry</a:t>
            </a:r>
            <a:r>
              <a:rPr lang="en-AU" dirty="0">
                <a:latin typeface="Helvetica Neue" panose="02000603050000020004" pitchFamily="50" charset="-52"/>
              </a:rPr>
              <a:t>: Australia’s first DIY biotech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15A0FC-8FFB-9F64-F17E-10B9A6BFE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4501185"/>
            <a:ext cx="5842322" cy="217740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AU" sz="4200" dirty="0">
                <a:latin typeface="Helvetica Neue" panose="02000603050000020004" pitchFamily="50" charset="-52"/>
              </a:rPr>
              <a:t>Krish Patel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BSc Economics (LSE - London)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25 Years R&amp;D/Innovation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2 Unicorn-scale ventures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10 Years Partner: BDO/Grant Thornton AU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UK Based, local market expertise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7E77170-5B71-2FFA-4856-812B0C1B9A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81037"/>
            <a:ext cx="3512918" cy="3512918"/>
          </a:xfrm>
          <a:prstGeom prst="ellipse">
            <a:avLst/>
          </a:prstGeom>
          <a:noFill/>
          <a:ln w="190500" cap="rnd">
            <a:solidFill>
              <a:srgbClr val="58B5E8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A826AAD-0D96-D823-71AD-B94EB07408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227" y="672355"/>
            <a:ext cx="3521600" cy="3521600"/>
          </a:xfrm>
          <a:prstGeom prst="ellipse">
            <a:avLst/>
          </a:prstGeom>
          <a:ln w="190500" cap="rnd">
            <a:solidFill>
              <a:srgbClr val="58B5E8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996013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7BC33-64EF-B918-F0A3-F912D45A9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58B5E8"/>
          </a:solidFill>
        </p:spPr>
        <p:txBody>
          <a:bodyPr/>
          <a:lstStyle/>
          <a:p>
            <a:pPr algn="ctr"/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Pilot Implementation Roadmap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E7834-558C-DB92-2199-17A07DAC8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37243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b="1" dirty="0">
                <a:latin typeface="Helvetica Neue" panose="02000603050000020004" pitchFamily="50" charset="-52"/>
              </a:rPr>
              <a:t>18-Month Plan:</a:t>
            </a:r>
          </a:p>
          <a:p>
            <a:pPr marL="0" indent="0">
              <a:buNone/>
            </a:pPr>
            <a:r>
              <a:rPr lang="en-AU" dirty="0">
                <a:solidFill>
                  <a:srgbClr val="58B5E8"/>
                </a:solidFill>
                <a:latin typeface="Helvetica Neue" panose="02000603050000020004" pitchFamily="50" charset="-52"/>
              </a:rPr>
              <a:t>Phase 1 (Months 1-3): Lab Optimisation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Isolate optimal fungal strains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Optimise growth conditions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Preliminary pollutant removal studies</a:t>
            </a:r>
          </a:p>
          <a:p>
            <a:pPr marL="0" indent="0">
              <a:buNone/>
            </a:pPr>
            <a:r>
              <a:rPr lang="en-AU" dirty="0">
                <a:solidFill>
                  <a:srgbClr val="58B5E8"/>
                </a:solidFill>
                <a:latin typeface="Helvetica Neue" panose="02000603050000020004" pitchFamily="50" charset="-52"/>
              </a:rPr>
              <a:t>Phase 2 (Months 4-6): Pilot Plant Design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Engineer modular bioreactor systems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Install monitoring systems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Partnership with water authority/Local Unis</a:t>
            </a:r>
          </a:p>
          <a:p>
            <a:pPr marL="0" indent="0">
              <a:buNone/>
            </a:pPr>
            <a:r>
              <a:rPr lang="en-AU" dirty="0">
                <a:solidFill>
                  <a:srgbClr val="58B5E8"/>
                </a:solidFill>
                <a:latin typeface="Helvetica Neue" panose="02000603050000020004" pitchFamily="50" charset="-52"/>
              </a:rPr>
              <a:t>Phase 3 (Months 7-12): Field Trials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Process real wastewater</a:t>
            </a:r>
          </a:p>
          <a:p>
            <a:pPr lvl="1"/>
            <a:r>
              <a:rPr lang="en-AU" dirty="0">
                <a:latin typeface="Helvetica Neue" panose="02000603050000020004" pitchFamily="50" charset="-52"/>
              </a:rPr>
              <a:t>Optimise operational parameters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3BF720-622D-D4D3-15F5-CBAA12E4561B}"/>
              </a:ext>
            </a:extLst>
          </p:cNvPr>
          <p:cNvSpPr txBox="1">
            <a:spLocks/>
          </p:cNvSpPr>
          <p:nvPr/>
        </p:nvSpPr>
        <p:spPr>
          <a:xfrm>
            <a:off x="7275442" y="1825625"/>
            <a:ext cx="4651515" cy="4351338"/>
          </a:xfrm>
          <a:prstGeom prst="rect">
            <a:avLst/>
          </a:prstGeom>
          <a:solidFill>
            <a:srgbClr val="58B5E8"/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Future (2026-2029):</a:t>
            </a:r>
          </a:p>
          <a:p>
            <a:r>
              <a:rPr lang="en-US" dirty="0">
                <a:solidFill>
                  <a:schemeClr val="bg1"/>
                </a:solidFill>
              </a:rPr>
              <a:t>PFAS filtering and treatment</a:t>
            </a:r>
          </a:p>
          <a:p>
            <a:r>
              <a:rPr lang="en-US" dirty="0">
                <a:solidFill>
                  <a:schemeClr val="bg1"/>
                </a:solidFill>
              </a:rPr>
              <a:t>Mining tailings</a:t>
            </a:r>
          </a:p>
          <a:p>
            <a:r>
              <a:rPr lang="en-US" dirty="0">
                <a:solidFill>
                  <a:schemeClr val="bg1"/>
                </a:solidFill>
              </a:rPr>
              <a:t>Expanding species &amp; strains</a:t>
            </a:r>
          </a:p>
          <a:p>
            <a:r>
              <a:rPr lang="en-US" dirty="0">
                <a:solidFill>
                  <a:schemeClr val="bg1"/>
                </a:solidFill>
              </a:rPr>
              <a:t>Mass/Scale Production</a:t>
            </a:r>
          </a:p>
          <a:p>
            <a:r>
              <a:rPr lang="en-US" dirty="0">
                <a:solidFill>
                  <a:schemeClr val="bg1"/>
                </a:solidFill>
              </a:rPr>
              <a:t>Further investment and increasing staff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085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BF0029-7691-D424-E8E4-AA543E925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58B5E8"/>
          </a:solidFill>
        </p:spPr>
        <p:txBody>
          <a:bodyPr/>
          <a:lstStyle/>
          <a:p>
            <a:pPr algn="ctr"/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Investment Requirements &amp; </a:t>
            </a:r>
            <a:b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</a:br>
            <a:r>
              <a:rPr lang="en-AU" dirty="0">
                <a:solidFill>
                  <a:schemeClr val="bg1"/>
                </a:solidFill>
                <a:latin typeface="Helvetica Neue" panose="02000603050000020004" pitchFamily="50" charset="-52"/>
              </a:rPr>
              <a:t>Expected Impact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3FB6E2-8C61-04EC-ACCC-163CBF8204D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Helvetica Neue" panose="02000603050000020004" pitchFamily="50" charset="-52"/>
              </a:rPr>
              <a:t>Funding Requirements:</a:t>
            </a:r>
          </a:p>
          <a:p>
            <a:pPr lvl="1"/>
            <a:r>
              <a:rPr lang="en-US" dirty="0">
                <a:solidFill>
                  <a:srgbClr val="58B5E8"/>
                </a:solidFill>
                <a:latin typeface="Helvetica Neue" panose="02000603050000020004" pitchFamily="50" charset="-52"/>
              </a:rPr>
              <a:t>£250,000</a:t>
            </a:r>
            <a:r>
              <a:rPr lang="en-US" dirty="0">
                <a:latin typeface="Helvetica Neue" panose="02000603050000020004" pitchFamily="50" charset="-52"/>
              </a:rPr>
              <a:t>: Equipment &amp; infrastructure</a:t>
            </a:r>
          </a:p>
          <a:p>
            <a:pPr lvl="1"/>
            <a:r>
              <a:rPr lang="en-US" dirty="0">
                <a:solidFill>
                  <a:srgbClr val="58B5E8"/>
                </a:solidFill>
                <a:latin typeface="Helvetica Neue" panose="02000603050000020004" pitchFamily="50" charset="-52"/>
              </a:rPr>
              <a:t>£180,000</a:t>
            </a:r>
            <a:r>
              <a:rPr lang="en-US" dirty="0">
                <a:latin typeface="Helvetica Neue" panose="02000603050000020004" pitchFamily="50" charset="-52"/>
              </a:rPr>
              <a:t>: Personnel (18 months)</a:t>
            </a:r>
          </a:p>
          <a:p>
            <a:pPr lvl="1"/>
            <a:r>
              <a:rPr lang="en-US" dirty="0">
                <a:solidFill>
                  <a:srgbClr val="58B5E8"/>
                </a:solidFill>
                <a:latin typeface="Helvetica Neue" panose="02000603050000020004" pitchFamily="50" charset="-52"/>
              </a:rPr>
              <a:t>£70,000</a:t>
            </a:r>
            <a:r>
              <a:rPr lang="en-US" dirty="0">
                <a:latin typeface="Helvetica Neue" panose="02000603050000020004" pitchFamily="50" charset="-52"/>
              </a:rPr>
              <a:t>: Materials &amp; consumables</a:t>
            </a:r>
          </a:p>
          <a:p>
            <a:pPr lvl="1"/>
            <a:r>
              <a:rPr lang="en-US" dirty="0">
                <a:solidFill>
                  <a:srgbClr val="58B5E8"/>
                </a:solidFill>
                <a:latin typeface="Helvetica Neue" panose="02000603050000020004" pitchFamily="50" charset="-52"/>
              </a:rPr>
              <a:t>£50,000</a:t>
            </a:r>
            <a:r>
              <a:rPr lang="en-US" dirty="0">
                <a:latin typeface="Helvetica Neue" panose="02000603050000020004" pitchFamily="50" charset="-52"/>
              </a:rPr>
              <a:t>: Regulatory &amp; compliance</a:t>
            </a:r>
          </a:p>
          <a:p>
            <a:pPr lvl="1"/>
            <a:r>
              <a:rPr lang="en-US" dirty="0">
                <a:solidFill>
                  <a:srgbClr val="58B5E8"/>
                </a:solidFill>
                <a:latin typeface="Helvetica Neue" panose="02000603050000020004" pitchFamily="50" charset="-52"/>
              </a:rPr>
              <a:t>£50,000</a:t>
            </a:r>
            <a:r>
              <a:rPr lang="en-US" dirty="0">
                <a:latin typeface="Helvetica Neue" panose="02000603050000020004" pitchFamily="50" charset="-52"/>
              </a:rPr>
              <a:t>: Contingency</a:t>
            </a:r>
            <a:endParaRPr lang="en-AU" dirty="0">
              <a:latin typeface="Helvetica Neue" panose="02000603050000020004" pitchFamily="50" charset="-52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527E1D-4B72-D7A6-B6FB-DB4D6AE1CA1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Helvetica Neue" panose="02000603050000020004" pitchFamily="50" charset="-52"/>
              </a:rPr>
              <a:t>Market Opportunity:</a:t>
            </a:r>
          </a:p>
          <a:p>
            <a:pPr lvl="1"/>
            <a:r>
              <a:rPr lang="en-US" dirty="0">
                <a:latin typeface="Helvetica Neue" panose="02000603050000020004" pitchFamily="50" charset="-52"/>
              </a:rPr>
              <a:t>UK: £</a:t>
            </a:r>
            <a:r>
              <a:rPr lang="en-US" dirty="0">
                <a:solidFill>
                  <a:srgbClr val="00B050"/>
                </a:solidFill>
                <a:latin typeface="Helvetica Neue" panose="02000603050000020004" pitchFamily="50" charset="-52"/>
              </a:rPr>
              <a:t>24B</a:t>
            </a:r>
            <a:r>
              <a:rPr lang="en-US" dirty="0">
                <a:latin typeface="Helvetica Neue" panose="02000603050000020004" pitchFamily="50" charset="-52"/>
              </a:rPr>
              <a:t> investment committed</a:t>
            </a:r>
          </a:p>
          <a:p>
            <a:pPr lvl="1"/>
            <a:r>
              <a:rPr lang="en-US" dirty="0">
                <a:solidFill>
                  <a:srgbClr val="00B050"/>
                </a:solidFill>
                <a:latin typeface="Helvetica Neue" panose="02000603050000020004" pitchFamily="50" charset="-52"/>
              </a:rPr>
              <a:t>50-70%</a:t>
            </a:r>
            <a:r>
              <a:rPr lang="en-US" dirty="0">
                <a:latin typeface="Helvetica Neue" panose="02000603050000020004" pitchFamily="50" charset="-52"/>
              </a:rPr>
              <a:t> cost reduction</a:t>
            </a:r>
          </a:p>
          <a:p>
            <a:pPr lvl="1"/>
            <a:r>
              <a:rPr lang="en-US" dirty="0">
                <a:latin typeface="Helvetica Neue" panose="02000603050000020004" pitchFamily="50" charset="-52"/>
              </a:rPr>
              <a:t>Carbon credit revenue</a:t>
            </a:r>
          </a:p>
          <a:p>
            <a:pPr lvl="1"/>
            <a:r>
              <a:rPr lang="en-US" dirty="0">
                <a:latin typeface="Helvetica Neue" panose="02000603050000020004" pitchFamily="50" charset="-52"/>
              </a:rPr>
              <a:t>Byproduct value: biofuels</a:t>
            </a:r>
          </a:p>
          <a:p>
            <a:pPr lvl="1"/>
            <a:r>
              <a:rPr lang="en-US" dirty="0">
                <a:latin typeface="Helvetica Neue" panose="02000603050000020004" pitchFamily="50" charset="-52"/>
              </a:rPr>
              <a:t>Global export potential</a:t>
            </a:r>
            <a:endParaRPr lang="en-AU" dirty="0">
              <a:latin typeface="Helvetica Neue" panose="0200060305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1818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598</Words>
  <Application>Microsoft Office PowerPoint</Application>
  <PresentationFormat>Widescreen</PresentationFormat>
  <Paragraphs>120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Helvetica Neue</vt:lpstr>
      <vt:lpstr>Office Theme</vt:lpstr>
      <vt:lpstr>Mycoremediation Solutions:  Revolutionary Fungal Technology for England’s Water Crisis</vt:lpstr>
      <vt:lpstr>England’s Water Crisis: The Urgent Need</vt:lpstr>
      <vt:lpstr>The Science: Mycoremediation Technology</vt:lpstr>
      <vt:lpstr>Our Technology:  Three Revolutionary Capabilities</vt:lpstr>
      <vt:lpstr>Proven Success Stories</vt:lpstr>
      <vt:lpstr>Our Innovative Pilot Solution</vt:lpstr>
      <vt:lpstr>Expert Team</vt:lpstr>
      <vt:lpstr>Pilot Implementation Roadmap</vt:lpstr>
      <vt:lpstr>Investment Requirements &amp;  Expected Impact</vt:lpstr>
      <vt:lpstr>Environmental &amp; Social Impact</vt:lpstr>
      <vt:lpstr>Call to Action</vt:lpstr>
      <vt:lpstr>Thank You Let’s Transform England’s Water Future Together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Mycoremediation Solutions:  Revolutionary Fungal Technology for England’s Water Crisis</dc:title>
  <dc:creator>Meow-Ludo Meow-Meow</dc:creator>
  <cp:lastModifiedBy>Meow-Ludo Meow-Meow</cp:lastModifiedBy>
  <cp:revision>6</cp:revision>
  <dcterms:created xsi:type="dcterms:W3CDTF">2025-10-14T05:46:24Z</dcterms:created>
  <dcterms:modified xsi:type="dcterms:W3CDTF">2025-10-15T13:56:46Z</dcterms:modified>
</cp:coreProperties>
</file>